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8" r:id="rId4"/>
    <p:sldId id="259" r:id="rId5"/>
    <p:sldId id="263" r:id="rId6"/>
    <p:sldId id="260" r:id="rId7"/>
    <p:sldId id="264" r:id="rId8"/>
    <p:sldId id="272" r:id="rId9"/>
    <p:sldId id="258" r:id="rId10"/>
    <p:sldId id="257" r:id="rId11"/>
    <p:sldId id="261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60"/>
  </p:normalViewPr>
  <p:slideViewPr>
    <p:cSldViewPr>
      <p:cViewPr>
        <p:scale>
          <a:sx n="75" d="100"/>
          <a:sy n="75" d="100"/>
        </p:scale>
        <p:origin x="-23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43AC3-156B-49AB-8272-2B819470819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49BA22C6-193B-4EAB-A9E7-4023D15BDC87}">
      <dgm:prSet phldrT="[Texte]" custT="1"/>
      <dgm:spPr/>
      <dgm:t>
        <a:bodyPr/>
        <a:lstStyle/>
        <a:p>
          <a:r>
            <a:rPr lang="fr-FR" sz="1600" dirty="0" smtClean="0"/>
            <a:t>Session (équipe présente)</a:t>
          </a:r>
          <a:endParaRPr lang="fr-FR" sz="1600" dirty="0"/>
        </a:p>
      </dgm:t>
    </dgm:pt>
    <dgm:pt modelId="{B257392A-EB4C-4021-A1A8-149053BAD543}" type="parTrans" cxnId="{5ECF083C-D6C0-4B0C-B714-7E40A6B1644D}">
      <dgm:prSet/>
      <dgm:spPr/>
      <dgm:t>
        <a:bodyPr/>
        <a:lstStyle/>
        <a:p>
          <a:endParaRPr lang="fr-FR" sz="1600"/>
        </a:p>
      </dgm:t>
    </dgm:pt>
    <dgm:pt modelId="{98D69748-8C20-4420-8386-C6992F2BF4D7}" type="sibTrans" cxnId="{5ECF083C-D6C0-4B0C-B714-7E40A6B1644D}">
      <dgm:prSet/>
      <dgm:spPr/>
      <dgm:t>
        <a:bodyPr/>
        <a:lstStyle/>
        <a:p>
          <a:endParaRPr lang="fr-FR" sz="1600"/>
        </a:p>
      </dgm:t>
    </dgm:pt>
    <dgm:pt modelId="{18D520E6-D5E4-4880-BACD-1A01447E48AA}">
      <dgm:prSet phldrT="[Texte]" custT="1"/>
      <dgm:spPr/>
      <dgm:t>
        <a:bodyPr/>
        <a:lstStyle/>
        <a:p>
          <a:r>
            <a:rPr lang="fr-FR" sz="1600" dirty="0" smtClean="0"/>
            <a:t>Session (équipe présente)</a:t>
          </a:r>
          <a:endParaRPr lang="fr-FR" sz="1600" dirty="0"/>
        </a:p>
      </dgm:t>
    </dgm:pt>
    <dgm:pt modelId="{F663503A-3DD3-4D89-BBEC-CBA530251BC2}" type="parTrans" cxnId="{8C956ED5-F4CA-4865-9C68-0E6A13E2FD7F}">
      <dgm:prSet/>
      <dgm:spPr/>
      <dgm:t>
        <a:bodyPr/>
        <a:lstStyle/>
        <a:p>
          <a:endParaRPr lang="fr-FR" sz="1600"/>
        </a:p>
      </dgm:t>
    </dgm:pt>
    <dgm:pt modelId="{E204165A-DF62-4BE9-8EAB-10CA65BCDB87}" type="sibTrans" cxnId="{8C956ED5-F4CA-4865-9C68-0E6A13E2FD7F}">
      <dgm:prSet/>
      <dgm:spPr/>
      <dgm:t>
        <a:bodyPr/>
        <a:lstStyle/>
        <a:p>
          <a:endParaRPr lang="fr-FR" sz="1600"/>
        </a:p>
      </dgm:t>
    </dgm:pt>
    <dgm:pt modelId="{461AFB78-79C9-4CF9-9889-4AE16A6D04AB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600" dirty="0" smtClean="0"/>
            <a:t>Archives fermées</a:t>
          </a:r>
          <a:endParaRPr lang="fr-FR" sz="1600" dirty="0"/>
        </a:p>
      </dgm:t>
    </dgm:pt>
    <dgm:pt modelId="{385CD161-3B75-4C7C-8DCD-1E0155E26AC7}" type="parTrans" cxnId="{3676F88A-85BD-4CD2-BE67-22E75FBA3679}">
      <dgm:prSet/>
      <dgm:spPr/>
      <dgm:t>
        <a:bodyPr/>
        <a:lstStyle/>
        <a:p>
          <a:endParaRPr lang="fr-FR" sz="1600"/>
        </a:p>
      </dgm:t>
    </dgm:pt>
    <dgm:pt modelId="{14D48430-E424-47F1-A797-77CD5E0C71ED}" type="sibTrans" cxnId="{3676F88A-85BD-4CD2-BE67-22E75FBA3679}">
      <dgm:prSet/>
      <dgm:spPr/>
      <dgm:t>
        <a:bodyPr/>
        <a:lstStyle/>
        <a:p>
          <a:endParaRPr lang="fr-FR" sz="1600"/>
        </a:p>
      </dgm:t>
    </dgm:pt>
    <dgm:pt modelId="{F53D6FDE-FE78-4472-A14A-9D58D088D01B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dirty="0" smtClean="0"/>
            <a:t>Archives ouvertes</a:t>
          </a:r>
          <a:endParaRPr lang="fr-FR" sz="1600" dirty="0"/>
        </a:p>
      </dgm:t>
    </dgm:pt>
    <dgm:pt modelId="{F36C74B1-20F6-4C5F-BA42-6D9BBC742076}" type="parTrans" cxnId="{1B5BE461-8F36-484D-ADF1-CFD59F5CD83F}">
      <dgm:prSet/>
      <dgm:spPr/>
      <dgm:t>
        <a:bodyPr/>
        <a:lstStyle/>
        <a:p>
          <a:endParaRPr lang="fr-FR" sz="1600"/>
        </a:p>
      </dgm:t>
    </dgm:pt>
    <dgm:pt modelId="{E6136D47-7CF8-478C-A0AC-28437C7FFA42}" type="sibTrans" cxnId="{1B5BE461-8F36-484D-ADF1-CFD59F5CD83F}">
      <dgm:prSet/>
      <dgm:spPr/>
      <dgm:t>
        <a:bodyPr/>
        <a:lstStyle/>
        <a:p>
          <a:endParaRPr lang="fr-FR" sz="1600"/>
        </a:p>
      </dgm:t>
    </dgm:pt>
    <dgm:pt modelId="{661FCB36-45A5-4436-B877-81A683C7C1F3}" type="pres">
      <dgm:prSet presAssocID="{13B43AC3-156B-49AB-8272-2B8194708191}" presName="Name0" presStyleCnt="0">
        <dgm:presLayoutVars>
          <dgm:dir/>
          <dgm:resizeHandles val="exact"/>
        </dgm:presLayoutVars>
      </dgm:prSet>
      <dgm:spPr/>
    </dgm:pt>
    <dgm:pt modelId="{4BB30178-5708-45F5-A43C-C96808CFF9CC}" type="pres">
      <dgm:prSet presAssocID="{49BA22C6-193B-4EAB-A9E7-4023D15BDC87}" presName="parTxOnly" presStyleLbl="node1" presStyleIdx="0" presStyleCnt="4" custScaleX="126018">
        <dgm:presLayoutVars>
          <dgm:bulletEnabled val="1"/>
        </dgm:presLayoutVars>
      </dgm:prSet>
      <dgm:spPr/>
    </dgm:pt>
    <dgm:pt modelId="{FAFD2FF5-E070-4370-87E3-EFA22981D3E0}" type="pres">
      <dgm:prSet presAssocID="{98D69748-8C20-4420-8386-C6992F2BF4D7}" presName="parSpace" presStyleCnt="0"/>
      <dgm:spPr/>
    </dgm:pt>
    <dgm:pt modelId="{3191E675-4105-4E02-B438-E474E5EAB2A4}" type="pres">
      <dgm:prSet presAssocID="{F53D6FDE-FE78-4472-A14A-9D58D088D01B}" presName="parTxOnly" presStyleLbl="node1" presStyleIdx="1" presStyleCnt="4">
        <dgm:presLayoutVars>
          <dgm:bulletEnabled val="1"/>
        </dgm:presLayoutVars>
      </dgm:prSet>
      <dgm:spPr/>
    </dgm:pt>
    <dgm:pt modelId="{BF67B7EB-1FA8-4AA6-92DD-4CFF24757F96}" type="pres">
      <dgm:prSet presAssocID="{E6136D47-7CF8-478C-A0AC-28437C7FFA42}" presName="parSpace" presStyleCnt="0"/>
      <dgm:spPr/>
    </dgm:pt>
    <dgm:pt modelId="{023F6DE7-A93E-4080-A241-830637022A7D}" type="pres">
      <dgm:prSet presAssocID="{461AFB78-79C9-4CF9-9889-4AE16A6D04AB}" presName="parTxOnly" presStyleLbl="node1" presStyleIdx="2" presStyleCnt="4">
        <dgm:presLayoutVars>
          <dgm:bulletEnabled val="1"/>
        </dgm:presLayoutVars>
      </dgm:prSet>
      <dgm:spPr/>
    </dgm:pt>
    <dgm:pt modelId="{0B70F2C2-D8FD-4C5B-B009-060978A738E1}" type="pres">
      <dgm:prSet presAssocID="{14D48430-E424-47F1-A797-77CD5E0C71ED}" presName="parSpace" presStyleCnt="0"/>
      <dgm:spPr/>
    </dgm:pt>
    <dgm:pt modelId="{2FB17B0A-9F74-41B9-A351-2CC81E840F4F}" type="pres">
      <dgm:prSet presAssocID="{18D520E6-D5E4-4880-BACD-1A01447E48AA}" presName="parTxOnly" presStyleLbl="node1" presStyleIdx="3" presStyleCnt="4" custScaleX="1295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CF083C-D6C0-4B0C-B714-7E40A6B1644D}" srcId="{13B43AC3-156B-49AB-8272-2B8194708191}" destId="{49BA22C6-193B-4EAB-A9E7-4023D15BDC87}" srcOrd="0" destOrd="0" parTransId="{B257392A-EB4C-4021-A1A8-149053BAD543}" sibTransId="{98D69748-8C20-4420-8386-C6992F2BF4D7}"/>
    <dgm:cxn modelId="{B7E24D56-A497-4FD1-B7EA-97EFD1E2ECB6}" type="presOf" srcId="{49BA22C6-193B-4EAB-A9E7-4023D15BDC87}" destId="{4BB30178-5708-45F5-A43C-C96808CFF9CC}" srcOrd="0" destOrd="0" presId="urn:microsoft.com/office/officeart/2005/8/layout/hChevron3"/>
    <dgm:cxn modelId="{1B5BE461-8F36-484D-ADF1-CFD59F5CD83F}" srcId="{13B43AC3-156B-49AB-8272-2B8194708191}" destId="{F53D6FDE-FE78-4472-A14A-9D58D088D01B}" srcOrd="1" destOrd="0" parTransId="{F36C74B1-20F6-4C5F-BA42-6D9BBC742076}" sibTransId="{E6136D47-7CF8-478C-A0AC-28437C7FFA42}"/>
    <dgm:cxn modelId="{8C956ED5-F4CA-4865-9C68-0E6A13E2FD7F}" srcId="{13B43AC3-156B-49AB-8272-2B8194708191}" destId="{18D520E6-D5E4-4880-BACD-1A01447E48AA}" srcOrd="3" destOrd="0" parTransId="{F663503A-3DD3-4D89-BBEC-CBA530251BC2}" sibTransId="{E204165A-DF62-4BE9-8EAB-10CA65BCDB87}"/>
    <dgm:cxn modelId="{D25E3EFA-4D43-49E6-A0ED-7C933F68B660}" type="presOf" srcId="{F53D6FDE-FE78-4472-A14A-9D58D088D01B}" destId="{3191E675-4105-4E02-B438-E474E5EAB2A4}" srcOrd="0" destOrd="0" presId="urn:microsoft.com/office/officeart/2005/8/layout/hChevron3"/>
    <dgm:cxn modelId="{4A3D1DE5-559C-42C0-8AEE-EBA322B1802D}" type="presOf" srcId="{461AFB78-79C9-4CF9-9889-4AE16A6D04AB}" destId="{023F6DE7-A93E-4080-A241-830637022A7D}" srcOrd="0" destOrd="0" presId="urn:microsoft.com/office/officeart/2005/8/layout/hChevron3"/>
    <dgm:cxn modelId="{45C44F85-6696-4226-BE2A-3A83F79D06D5}" type="presOf" srcId="{18D520E6-D5E4-4880-BACD-1A01447E48AA}" destId="{2FB17B0A-9F74-41B9-A351-2CC81E840F4F}" srcOrd="0" destOrd="0" presId="urn:microsoft.com/office/officeart/2005/8/layout/hChevron3"/>
    <dgm:cxn modelId="{BB796CFA-F2DB-4F16-AD63-046BBA409182}" type="presOf" srcId="{13B43AC3-156B-49AB-8272-2B8194708191}" destId="{661FCB36-45A5-4436-B877-81A683C7C1F3}" srcOrd="0" destOrd="0" presId="urn:microsoft.com/office/officeart/2005/8/layout/hChevron3"/>
    <dgm:cxn modelId="{3676F88A-85BD-4CD2-BE67-22E75FBA3679}" srcId="{13B43AC3-156B-49AB-8272-2B8194708191}" destId="{461AFB78-79C9-4CF9-9889-4AE16A6D04AB}" srcOrd="2" destOrd="0" parTransId="{385CD161-3B75-4C7C-8DCD-1E0155E26AC7}" sibTransId="{14D48430-E424-47F1-A797-77CD5E0C71ED}"/>
    <dgm:cxn modelId="{16225D51-A23D-4EAB-AAD3-E4CFC93409AE}" type="presParOf" srcId="{661FCB36-45A5-4436-B877-81A683C7C1F3}" destId="{4BB30178-5708-45F5-A43C-C96808CFF9CC}" srcOrd="0" destOrd="0" presId="urn:microsoft.com/office/officeart/2005/8/layout/hChevron3"/>
    <dgm:cxn modelId="{8D75CDDC-E5C5-4392-8C09-3595D9B68128}" type="presParOf" srcId="{661FCB36-45A5-4436-B877-81A683C7C1F3}" destId="{FAFD2FF5-E070-4370-87E3-EFA22981D3E0}" srcOrd="1" destOrd="0" presId="urn:microsoft.com/office/officeart/2005/8/layout/hChevron3"/>
    <dgm:cxn modelId="{F1F3418E-08F8-4826-8753-C882FFD8A332}" type="presParOf" srcId="{661FCB36-45A5-4436-B877-81A683C7C1F3}" destId="{3191E675-4105-4E02-B438-E474E5EAB2A4}" srcOrd="2" destOrd="0" presId="urn:microsoft.com/office/officeart/2005/8/layout/hChevron3"/>
    <dgm:cxn modelId="{B0FFB5B8-1386-47F5-A81B-8AEEB17B7265}" type="presParOf" srcId="{661FCB36-45A5-4436-B877-81A683C7C1F3}" destId="{BF67B7EB-1FA8-4AA6-92DD-4CFF24757F96}" srcOrd="3" destOrd="0" presId="urn:microsoft.com/office/officeart/2005/8/layout/hChevron3"/>
    <dgm:cxn modelId="{4BCA7A12-9DDE-410F-9AFD-919CD52C3F74}" type="presParOf" srcId="{661FCB36-45A5-4436-B877-81A683C7C1F3}" destId="{023F6DE7-A93E-4080-A241-830637022A7D}" srcOrd="4" destOrd="0" presId="urn:microsoft.com/office/officeart/2005/8/layout/hChevron3"/>
    <dgm:cxn modelId="{BAA170D2-49E2-4811-803A-50AA2D3B5275}" type="presParOf" srcId="{661FCB36-45A5-4436-B877-81A683C7C1F3}" destId="{0B70F2C2-D8FD-4C5B-B009-060978A738E1}" srcOrd="5" destOrd="0" presId="urn:microsoft.com/office/officeart/2005/8/layout/hChevron3"/>
    <dgm:cxn modelId="{30E53E04-1AEC-4F71-B5AD-85D134D05BF5}" type="presParOf" srcId="{661FCB36-45A5-4436-B877-81A683C7C1F3}" destId="{2FB17B0A-9F74-41B9-A351-2CC81E840F4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43AC3-156B-49AB-8272-2B819470819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49BA22C6-193B-4EAB-A9E7-4023D15BDC87}">
      <dgm:prSet phldrT="[Texte]" custT="1"/>
      <dgm:spPr/>
      <dgm:t>
        <a:bodyPr/>
        <a:lstStyle/>
        <a:p>
          <a:r>
            <a:rPr lang="fr-FR" sz="2000" dirty="0" smtClean="0"/>
            <a:t>OCW+quizz+forum</a:t>
          </a:r>
          <a:endParaRPr lang="fr-FR" sz="2000" dirty="0"/>
        </a:p>
      </dgm:t>
    </dgm:pt>
    <dgm:pt modelId="{B257392A-EB4C-4021-A1A8-149053BAD543}" type="parTrans" cxnId="{5ECF083C-D6C0-4B0C-B714-7E40A6B1644D}">
      <dgm:prSet/>
      <dgm:spPr/>
      <dgm:t>
        <a:bodyPr/>
        <a:lstStyle/>
        <a:p>
          <a:endParaRPr lang="fr-FR" sz="2000"/>
        </a:p>
      </dgm:t>
    </dgm:pt>
    <dgm:pt modelId="{98D69748-8C20-4420-8386-C6992F2BF4D7}" type="sibTrans" cxnId="{5ECF083C-D6C0-4B0C-B714-7E40A6B1644D}">
      <dgm:prSet/>
      <dgm:spPr/>
      <dgm:t>
        <a:bodyPr/>
        <a:lstStyle/>
        <a:p>
          <a:endParaRPr lang="fr-FR" sz="2000"/>
        </a:p>
      </dgm:t>
    </dgm:pt>
    <dgm:pt modelId="{18D520E6-D5E4-4880-BACD-1A01447E48AA}">
      <dgm:prSet phldrT="[Texte]" custT="1"/>
      <dgm:spPr/>
      <dgm:t>
        <a:bodyPr/>
        <a:lstStyle/>
        <a:p>
          <a:r>
            <a:rPr lang="fr-FR" sz="2000" dirty="0" smtClean="0"/>
            <a:t>OCW+quizz+forum</a:t>
          </a:r>
          <a:endParaRPr lang="fr-FR" sz="2000" dirty="0"/>
        </a:p>
      </dgm:t>
    </dgm:pt>
    <dgm:pt modelId="{F663503A-3DD3-4D89-BBEC-CBA530251BC2}" type="parTrans" cxnId="{8C956ED5-F4CA-4865-9C68-0E6A13E2FD7F}">
      <dgm:prSet/>
      <dgm:spPr/>
      <dgm:t>
        <a:bodyPr/>
        <a:lstStyle/>
        <a:p>
          <a:endParaRPr lang="fr-FR" sz="2000"/>
        </a:p>
      </dgm:t>
    </dgm:pt>
    <dgm:pt modelId="{E204165A-DF62-4BE9-8EAB-10CA65BCDB87}" type="sibTrans" cxnId="{8C956ED5-F4CA-4865-9C68-0E6A13E2FD7F}">
      <dgm:prSet/>
      <dgm:spPr/>
      <dgm:t>
        <a:bodyPr/>
        <a:lstStyle/>
        <a:p>
          <a:endParaRPr lang="fr-FR" sz="2000"/>
        </a:p>
      </dgm:t>
    </dgm:pt>
    <dgm:pt modelId="{661FCB36-45A5-4436-B877-81A683C7C1F3}" type="pres">
      <dgm:prSet presAssocID="{13B43AC3-156B-49AB-8272-2B8194708191}" presName="Name0" presStyleCnt="0">
        <dgm:presLayoutVars>
          <dgm:dir/>
          <dgm:resizeHandles val="exact"/>
        </dgm:presLayoutVars>
      </dgm:prSet>
      <dgm:spPr/>
    </dgm:pt>
    <dgm:pt modelId="{4BB30178-5708-45F5-A43C-C96808CFF9CC}" type="pres">
      <dgm:prSet presAssocID="{49BA22C6-193B-4EAB-A9E7-4023D15BDC87}" presName="parTxOnly" presStyleLbl="node1" presStyleIdx="0" presStyleCnt="2">
        <dgm:presLayoutVars>
          <dgm:bulletEnabled val="1"/>
        </dgm:presLayoutVars>
      </dgm:prSet>
      <dgm:spPr/>
    </dgm:pt>
    <dgm:pt modelId="{FAFD2FF5-E070-4370-87E3-EFA22981D3E0}" type="pres">
      <dgm:prSet presAssocID="{98D69748-8C20-4420-8386-C6992F2BF4D7}" presName="parSpace" presStyleCnt="0"/>
      <dgm:spPr/>
    </dgm:pt>
    <dgm:pt modelId="{2FB17B0A-9F74-41B9-A351-2CC81E840F4F}" type="pres">
      <dgm:prSet presAssocID="{18D520E6-D5E4-4880-BACD-1A01447E48AA}" presName="parTxOnly" presStyleLbl="node1" presStyleIdx="1" presStyleCnt="2" custScaleX="1002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783914-CA92-4BB1-B5D8-E6968EE880D0}" type="presOf" srcId="{49BA22C6-193B-4EAB-A9E7-4023D15BDC87}" destId="{4BB30178-5708-45F5-A43C-C96808CFF9CC}" srcOrd="0" destOrd="0" presId="urn:microsoft.com/office/officeart/2005/8/layout/hChevron3"/>
    <dgm:cxn modelId="{5ECF083C-D6C0-4B0C-B714-7E40A6B1644D}" srcId="{13B43AC3-156B-49AB-8272-2B8194708191}" destId="{49BA22C6-193B-4EAB-A9E7-4023D15BDC87}" srcOrd="0" destOrd="0" parTransId="{B257392A-EB4C-4021-A1A8-149053BAD543}" sibTransId="{98D69748-8C20-4420-8386-C6992F2BF4D7}"/>
    <dgm:cxn modelId="{DE97393A-EB8D-4974-93AC-5C581EA90BA8}" type="presOf" srcId="{18D520E6-D5E4-4880-BACD-1A01447E48AA}" destId="{2FB17B0A-9F74-41B9-A351-2CC81E840F4F}" srcOrd="0" destOrd="0" presId="urn:microsoft.com/office/officeart/2005/8/layout/hChevron3"/>
    <dgm:cxn modelId="{8C956ED5-F4CA-4865-9C68-0E6A13E2FD7F}" srcId="{13B43AC3-156B-49AB-8272-2B8194708191}" destId="{18D520E6-D5E4-4880-BACD-1A01447E48AA}" srcOrd="1" destOrd="0" parTransId="{F663503A-3DD3-4D89-BBEC-CBA530251BC2}" sibTransId="{E204165A-DF62-4BE9-8EAB-10CA65BCDB87}"/>
    <dgm:cxn modelId="{C672BC7B-9A58-4493-A1F5-272E5D04674C}" type="presOf" srcId="{13B43AC3-156B-49AB-8272-2B8194708191}" destId="{661FCB36-45A5-4436-B877-81A683C7C1F3}" srcOrd="0" destOrd="0" presId="urn:microsoft.com/office/officeart/2005/8/layout/hChevron3"/>
    <dgm:cxn modelId="{3B4E9FAA-3A35-4F7E-BC37-4AB65B601312}" type="presParOf" srcId="{661FCB36-45A5-4436-B877-81A683C7C1F3}" destId="{4BB30178-5708-45F5-A43C-C96808CFF9CC}" srcOrd="0" destOrd="0" presId="urn:microsoft.com/office/officeart/2005/8/layout/hChevron3"/>
    <dgm:cxn modelId="{E5C4761B-AC8E-4229-A12C-0EF8168703CD}" type="presParOf" srcId="{661FCB36-45A5-4436-B877-81A683C7C1F3}" destId="{FAFD2FF5-E070-4370-87E3-EFA22981D3E0}" srcOrd="1" destOrd="0" presId="urn:microsoft.com/office/officeart/2005/8/layout/hChevron3"/>
    <dgm:cxn modelId="{6510AACC-E3E8-48FB-9423-9A8F648F921F}" type="presParOf" srcId="{661FCB36-45A5-4436-B877-81A683C7C1F3}" destId="{2FB17B0A-9F74-41B9-A351-2CC81E840F4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43AC3-156B-49AB-8272-2B819470819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49BA22C6-193B-4EAB-A9E7-4023D15BDC87}">
      <dgm:prSet phldrT="[Texte]" custT="1"/>
      <dgm:spPr/>
      <dgm:t>
        <a:bodyPr/>
        <a:lstStyle/>
        <a:p>
          <a:r>
            <a:rPr lang="fr-FR" sz="2000" dirty="0" smtClean="0"/>
            <a:t>OCW + quizz + forum + évaluation par les pairs</a:t>
          </a:r>
          <a:endParaRPr lang="fr-FR" sz="2000" dirty="0"/>
        </a:p>
      </dgm:t>
    </dgm:pt>
    <dgm:pt modelId="{B257392A-EB4C-4021-A1A8-149053BAD543}" type="parTrans" cxnId="{5ECF083C-D6C0-4B0C-B714-7E40A6B1644D}">
      <dgm:prSet/>
      <dgm:spPr/>
      <dgm:t>
        <a:bodyPr/>
        <a:lstStyle/>
        <a:p>
          <a:endParaRPr lang="fr-FR" sz="2000"/>
        </a:p>
      </dgm:t>
    </dgm:pt>
    <dgm:pt modelId="{98D69748-8C20-4420-8386-C6992F2BF4D7}" type="sibTrans" cxnId="{5ECF083C-D6C0-4B0C-B714-7E40A6B1644D}">
      <dgm:prSet/>
      <dgm:spPr/>
      <dgm:t>
        <a:bodyPr/>
        <a:lstStyle/>
        <a:p>
          <a:endParaRPr lang="fr-FR" sz="2000"/>
        </a:p>
      </dgm:t>
    </dgm:pt>
    <dgm:pt modelId="{661FCB36-45A5-4436-B877-81A683C7C1F3}" type="pres">
      <dgm:prSet presAssocID="{13B43AC3-156B-49AB-8272-2B8194708191}" presName="Name0" presStyleCnt="0">
        <dgm:presLayoutVars>
          <dgm:dir/>
          <dgm:resizeHandles val="exact"/>
        </dgm:presLayoutVars>
      </dgm:prSet>
      <dgm:spPr/>
    </dgm:pt>
    <dgm:pt modelId="{4BB30178-5708-45F5-A43C-C96808CFF9CC}" type="pres">
      <dgm:prSet presAssocID="{49BA22C6-193B-4EAB-A9E7-4023D15BDC87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CF083C-D6C0-4B0C-B714-7E40A6B1644D}" srcId="{13B43AC3-156B-49AB-8272-2B8194708191}" destId="{49BA22C6-193B-4EAB-A9E7-4023D15BDC87}" srcOrd="0" destOrd="0" parTransId="{B257392A-EB4C-4021-A1A8-149053BAD543}" sibTransId="{98D69748-8C20-4420-8386-C6992F2BF4D7}"/>
    <dgm:cxn modelId="{A74B2670-5D26-4B1E-8968-23F4420EADB0}" type="presOf" srcId="{13B43AC3-156B-49AB-8272-2B8194708191}" destId="{661FCB36-45A5-4436-B877-81A683C7C1F3}" srcOrd="0" destOrd="0" presId="urn:microsoft.com/office/officeart/2005/8/layout/hChevron3"/>
    <dgm:cxn modelId="{75F01EDC-F4E6-434A-B675-7AEEFF188489}" type="presOf" srcId="{49BA22C6-193B-4EAB-A9E7-4023D15BDC87}" destId="{4BB30178-5708-45F5-A43C-C96808CFF9CC}" srcOrd="0" destOrd="0" presId="urn:microsoft.com/office/officeart/2005/8/layout/hChevron3"/>
    <dgm:cxn modelId="{CFA6B4BE-5B4C-4333-8AB3-BAECB1258848}" type="presParOf" srcId="{661FCB36-45A5-4436-B877-81A683C7C1F3}" destId="{4BB30178-5708-45F5-A43C-C96808CFF9C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43AC3-156B-49AB-8272-2B819470819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49BA22C6-193B-4EAB-A9E7-4023D15BDC87}">
      <dgm:prSet phldrT="[Texte]" custT="1"/>
      <dgm:spPr/>
      <dgm:t>
        <a:bodyPr/>
        <a:lstStyle/>
        <a:p>
          <a:r>
            <a:rPr lang="fr-FR" sz="2000" dirty="0" smtClean="0"/>
            <a:t>Cours adaptatif  + forums + OCW</a:t>
          </a:r>
          <a:endParaRPr lang="fr-FR" sz="2000" dirty="0"/>
        </a:p>
      </dgm:t>
    </dgm:pt>
    <dgm:pt modelId="{B257392A-EB4C-4021-A1A8-149053BAD543}" type="parTrans" cxnId="{5ECF083C-D6C0-4B0C-B714-7E40A6B1644D}">
      <dgm:prSet/>
      <dgm:spPr/>
      <dgm:t>
        <a:bodyPr/>
        <a:lstStyle/>
        <a:p>
          <a:endParaRPr lang="fr-FR" sz="2000"/>
        </a:p>
      </dgm:t>
    </dgm:pt>
    <dgm:pt modelId="{98D69748-8C20-4420-8386-C6992F2BF4D7}" type="sibTrans" cxnId="{5ECF083C-D6C0-4B0C-B714-7E40A6B1644D}">
      <dgm:prSet/>
      <dgm:spPr/>
      <dgm:t>
        <a:bodyPr/>
        <a:lstStyle/>
        <a:p>
          <a:endParaRPr lang="fr-FR" sz="2000"/>
        </a:p>
      </dgm:t>
    </dgm:pt>
    <dgm:pt modelId="{661FCB36-45A5-4436-B877-81A683C7C1F3}" type="pres">
      <dgm:prSet presAssocID="{13B43AC3-156B-49AB-8272-2B8194708191}" presName="Name0" presStyleCnt="0">
        <dgm:presLayoutVars>
          <dgm:dir/>
          <dgm:resizeHandles val="exact"/>
        </dgm:presLayoutVars>
      </dgm:prSet>
      <dgm:spPr/>
    </dgm:pt>
    <dgm:pt modelId="{4BB30178-5708-45F5-A43C-C96808CFF9CC}" type="pres">
      <dgm:prSet presAssocID="{49BA22C6-193B-4EAB-A9E7-4023D15BDC87}" presName="parTxOnly" presStyleLbl="node1" presStyleIdx="0" presStyleCnt="1" custLinFactNeighborX="49" custLinFactNeighborY="-111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CF083C-D6C0-4B0C-B714-7E40A6B1644D}" srcId="{13B43AC3-156B-49AB-8272-2B8194708191}" destId="{49BA22C6-193B-4EAB-A9E7-4023D15BDC87}" srcOrd="0" destOrd="0" parTransId="{B257392A-EB4C-4021-A1A8-149053BAD543}" sibTransId="{98D69748-8C20-4420-8386-C6992F2BF4D7}"/>
    <dgm:cxn modelId="{3AC22ACB-9747-49AA-8D8A-8A3BE7483ABC}" type="presOf" srcId="{13B43AC3-156B-49AB-8272-2B8194708191}" destId="{661FCB36-45A5-4436-B877-81A683C7C1F3}" srcOrd="0" destOrd="0" presId="urn:microsoft.com/office/officeart/2005/8/layout/hChevron3"/>
    <dgm:cxn modelId="{CED45683-451F-41B5-95C9-68BEFB560FE5}" type="presOf" srcId="{49BA22C6-193B-4EAB-A9E7-4023D15BDC87}" destId="{4BB30178-5708-45F5-A43C-C96808CFF9CC}" srcOrd="0" destOrd="0" presId="urn:microsoft.com/office/officeart/2005/8/layout/hChevron3"/>
    <dgm:cxn modelId="{EA8D5196-9477-435E-BD0F-413F202E139C}" type="presParOf" srcId="{661FCB36-45A5-4436-B877-81A683C7C1F3}" destId="{4BB30178-5708-45F5-A43C-C96808CFF9C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43AC3-156B-49AB-8272-2B819470819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49BA22C6-193B-4EAB-A9E7-4023D15BDC87}">
      <dgm:prSet phldrT="[Texte]" custT="1"/>
      <dgm:spPr/>
      <dgm:t>
        <a:bodyPr/>
        <a:lstStyle/>
        <a:p>
          <a:r>
            <a:rPr lang="fr-FR" sz="1600" dirty="0" smtClean="0"/>
            <a:t>Session (équipe présente)</a:t>
          </a:r>
          <a:endParaRPr lang="fr-FR" sz="1600" dirty="0"/>
        </a:p>
      </dgm:t>
    </dgm:pt>
    <dgm:pt modelId="{B257392A-EB4C-4021-A1A8-149053BAD543}" type="parTrans" cxnId="{5ECF083C-D6C0-4B0C-B714-7E40A6B1644D}">
      <dgm:prSet/>
      <dgm:spPr/>
      <dgm:t>
        <a:bodyPr/>
        <a:lstStyle/>
        <a:p>
          <a:endParaRPr lang="fr-FR" sz="1600"/>
        </a:p>
      </dgm:t>
    </dgm:pt>
    <dgm:pt modelId="{98D69748-8C20-4420-8386-C6992F2BF4D7}" type="sibTrans" cxnId="{5ECF083C-D6C0-4B0C-B714-7E40A6B1644D}">
      <dgm:prSet/>
      <dgm:spPr/>
      <dgm:t>
        <a:bodyPr/>
        <a:lstStyle/>
        <a:p>
          <a:endParaRPr lang="fr-FR" sz="1600"/>
        </a:p>
      </dgm:t>
    </dgm:pt>
    <dgm:pt modelId="{18D520E6-D5E4-4880-BACD-1A01447E48AA}">
      <dgm:prSet phldrT="[Texte]" custT="1"/>
      <dgm:spPr/>
      <dgm:t>
        <a:bodyPr/>
        <a:lstStyle/>
        <a:p>
          <a:r>
            <a:rPr lang="fr-FR" sz="1600" dirty="0" smtClean="0"/>
            <a:t>Session (équipe présente)</a:t>
          </a:r>
          <a:endParaRPr lang="fr-FR" sz="1600" dirty="0"/>
        </a:p>
      </dgm:t>
    </dgm:pt>
    <dgm:pt modelId="{F663503A-3DD3-4D89-BBEC-CBA530251BC2}" type="parTrans" cxnId="{8C956ED5-F4CA-4865-9C68-0E6A13E2FD7F}">
      <dgm:prSet/>
      <dgm:spPr/>
      <dgm:t>
        <a:bodyPr/>
        <a:lstStyle/>
        <a:p>
          <a:endParaRPr lang="fr-FR" sz="1600"/>
        </a:p>
      </dgm:t>
    </dgm:pt>
    <dgm:pt modelId="{E204165A-DF62-4BE9-8EAB-10CA65BCDB87}" type="sibTrans" cxnId="{8C956ED5-F4CA-4865-9C68-0E6A13E2FD7F}">
      <dgm:prSet/>
      <dgm:spPr/>
      <dgm:t>
        <a:bodyPr/>
        <a:lstStyle/>
        <a:p>
          <a:endParaRPr lang="fr-FR" sz="1600"/>
        </a:p>
      </dgm:t>
    </dgm:pt>
    <dgm:pt modelId="{F53D6FDE-FE78-4472-A14A-9D58D088D01B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dirty="0" smtClean="0"/>
            <a:t>Apprentissage adaptatif</a:t>
          </a:r>
          <a:endParaRPr lang="fr-FR" sz="1600" dirty="0"/>
        </a:p>
      </dgm:t>
    </dgm:pt>
    <dgm:pt modelId="{F36C74B1-20F6-4C5F-BA42-6D9BBC742076}" type="parTrans" cxnId="{1B5BE461-8F36-484D-ADF1-CFD59F5CD83F}">
      <dgm:prSet/>
      <dgm:spPr/>
      <dgm:t>
        <a:bodyPr/>
        <a:lstStyle/>
        <a:p>
          <a:endParaRPr lang="fr-FR" sz="1600"/>
        </a:p>
      </dgm:t>
    </dgm:pt>
    <dgm:pt modelId="{E6136D47-7CF8-478C-A0AC-28437C7FFA42}" type="sibTrans" cxnId="{1B5BE461-8F36-484D-ADF1-CFD59F5CD83F}">
      <dgm:prSet/>
      <dgm:spPr/>
      <dgm:t>
        <a:bodyPr/>
        <a:lstStyle/>
        <a:p>
          <a:endParaRPr lang="fr-FR" sz="1600"/>
        </a:p>
      </dgm:t>
    </dgm:pt>
    <dgm:pt modelId="{661FCB36-45A5-4436-B877-81A683C7C1F3}" type="pres">
      <dgm:prSet presAssocID="{13B43AC3-156B-49AB-8272-2B8194708191}" presName="Name0" presStyleCnt="0">
        <dgm:presLayoutVars>
          <dgm:dir/>
          <dgm:resizeHandles val="exact"/>
        </dgm:presLayoutVars>
      </dgm:prSet>
      <dgm:spPr/>
    </dgm:pt>
    <dgm:pt modelId="{4BB30178-5708-45F5-A43C-C96808CFF9CC}" type="pres">
      <dgm:prSet presAssocID="{49BA22C6-193B-4EAB-A9E7-4023D15BDC87}" presName="parTxOnly" presStyleLbl="node1" presStyleIdx="0" presStyleCnt="3" custScaleX="125352">
        <dgm:presLayoutVars>
          <dgm:bulletEnabled val="1"/>
        </dgm:presLayoutVars>
      </dgm:prSet>
      <dgm:spPr/>
    </dgm:pt>
    <dgm:pt modelId="{FAFD2FF5-E070-4370-87E3-EFA22981D3E0}" type="pres">
      <dgm:prSet presAssocID="{98D69748-8C20-4420-8386-C6992F2BF4D7}" presName="parSpace" presStyleCnt="0"/>
      <dgm:spPr/>
    </dgm:pt>
    <dgm:pt modelId="{3191E675-4105-4E02-B438-E474E5EAB2A4}" type="pres">
      <dgm:prSet presAssocID="{F53D6FDE-FE78-4472-A14A-9D58D088D01B}" presName="parTxOnly" presStyleLbl="node1" presStyleIdx="1" presStyleCnt="3" custScaleX="225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67B7EB-1FA8-4AA6-92DD-4CFF24757F96}" type="pres">
      <dgm:prSet presAssocID="{E6136D47-7CF8-478C-A0AC-28437C7FFA42}" presName="parSpace" presStyleCnt="0"/>
      <dgm:spPr/>
    </dgm:pt>
    <dgm:pt modelId="{2FB17B0A-9F74-41B9-A351-2CC81E840F4F}" type="pres">
      <dgm:prSet presAssocID="{18D520E6-D5E4-4880-BACD-1A01447E48AA}" presName="parTxOnly" presStyleLbl="node1" presStyleIdx="2" presStyleCnt="3" custScaleX="1295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CF083C-D6C0-4B0C-B714-7E40A6B1644D}" srcId="{13B43AC3-156B-49AB-8272-2B8194708191}" destId="{49BA22C6-193B-4EAB-A9E7-4023D15BDC87}" srcOrd="0" destOrd="0" parTransId="{B257392A-EB4C-4021-A1A8-149053BAD543}" sibTransId="{98D69748-8C20-4420-8386-C6992F2BF4D7}"/>
    <dgm:cxn modelId="{DCA82910-37D9-4DE9-AF29-8FB3AEB386C9}" type="presOf" srcId="{F53D6FDE-FE78-4472-A14A-9D58D088D01B}" destId="{3191E675-4105-4E02-B438-E474E5EAB2A4}" srcOrd="0" destOrd="0" presId="urn:microsoft.com/office/officeart/2005/8/layout/hChevron3"/>
    <dgm:cxn modelId="{1B5BE461-8F36-484D-ADF1-CFD59F5CD83F}" srcId="{13B43AC3-156B-49AB-8272-2B8194708191}" destId="{F53D6FDE-FE78-4472-A14A-9D58D088D01B}" srcOrd="1" destOrd="0" parTransId="{F36C74B1-20F6-4C5F-BA42-6D9BBC742076}" sibTransId="{E6136D47-7CF8-478C-A0AC-28437C7FFA42}"/>
    <dgm:cxn modelId="{8C956ED5-F4CA-4865-9C68-0E6A13E2FD7F}" srcId="{13B43AC3-156B-49AB-8272-2B8194708191}" destId="{18D520E6-D5E4-4880-BACD-1A01447E48AA}" srcOrd="2" destOrd="0" parTransId="{F663503A-3DD3-4D89-BBEC-CBA530251BC2}" sibTransId="{E204165A-DF62-4BE9-8EAB-10CA65BCDB87}"/>
    <dgm:cxn modelId="{29503081-FD4E-40F2-91B8-348C7CE04833}" type="presOf" srcId="{13B43AC3-156B-49AB-8272-2B8194708191}" destId="{661FCB36-45A5-4436-B877-81A683C7C1F3}" srcOrd="0" destOrd="0" presId="urn:microsoft.com/office/officeart/2005/8/layout/hChevron3"/>
    <dgm:cxn modelId="{5F4A648B-CBFB-4450-A771-F86C94C89BD2}" type="presOf" srcId="{18D520E6-D5E4-4880-BACD-1A01447E48AA}" destId="{2FB17B0A-9F74-41B9-A351-2CC81E840F4F}" srcOrd="0" destOrd="0" presId="urn:microsoft.com/office/officeart/2005/8/layout/hChevron3"/>
    <dgm:cxn modelId="{BF09D57A-17F3-480B-9D5F-BF366D2914E0}" type="presOf" srcId="{49BA22C6-193B-4EAB-A9E7-4023D15BDC87}" destId="{4BB30178-5708-45F5-A43C-C96808CFF9CC}" srcOrd="0" destOrd="0" presId="urn:microsoft.com/office/officeart/2005/8/layout/hChevron3"/>
    <dgm:cxn modelId="{C493EE1F-46F2-4469-9A10-A6CFC5D4AAD0}" type="presParOf" srcId="{661FCB36-45A5-4436-B877-81A683C7C1F3}" destId="{4BB30178-5708-45F5-A43C-C96808CFF9CC}" srcOrd="0" destOrd="0" presId="urn:microsoft.com/office/officeart/2005/8/layout/hChevron3"/>
    <dgm:cxn modelId="{6A34EE5A-643A-4F42-A75C-E03B381B53CE}" type="presParOf" srcId="{661FCB36-45A5-4436-B877-81A683C7C1F3}" destId="{FAFD2FF5-E070-4370-87E3-EFA22981D3E0}" srcOrd="1" destOrd="0" presId="urn:microsoft.com/office/officeart/2005/8/layout/hChevron3"/>
    <dgm:cxn modelId="{442FAD24-985D-41A7-AEA0-CA82F834CA49}" type="presParOf" srcId="{661FCB36-45A5-4436-B877-81A683C7C1F3}" destId="{3191E675-4105-4E02-B438-E474E5EAB2A4}" srcOrd="2" destOrd="0" presId="urn:microsoft.com/office/officeart/2005/8/layout/hChevron3"/>
    <dgm:cxn modelId="{3315D638-0558-4849-AE51-EC452B608DAD}" type="presParOf" srcId="{661FCB36-45A5-4436-B877-81A683C7C1F3}" destId="{BF67B7EB-1FA8-4AA6-92DD-4CFF24757F96}" srcOrd="3" destOrd="0" presId="urn:microsoft.com/office/officeart/2005/8/layout/hChevron3"/>
    <dgm:cxn modelId="{CCDE6684-3DC5-47C2-8553-4E0E260CC3D2}" type="presParOf" srcId="{661FCB36-45A5-4436-B877-81A683C7C1F3}" destId="{2FB17B0A-9F74-41B9-A351-2CC81E840F4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B43AC3-156B-49AB-8272-2B8194708191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F53D6FDE-FE78-4472-A14A-9D58D088D01B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dirty="0" smtClean="0"/>
            <a:t>Apprentissage adaptatif + évaluation des productions</a:t>
          </a:r>
          <a:endParaRPr lang="fr-FR" sz="1600" dirty="0"/>
        </a:p>
      </dgm:t>
    </dgm:pt>
    <dgm:pt modelId="{F36C74B1-20F6-4C5F-BA42-6D9BBC742076}" type="parTrans" cxnId="{1B5BE461-8F36-484D-ADF1-CFD59F5CD83F}">
      <dgm:prSet/>
      <dgm:spPr/>
      <dgm:t>
        <a:bodyPr/>
        <a:lstStyle/>
        <a:p>
          <a:endParaRPr lang="fr-FR" sz="1600"/>
        </a:p>
      </dgm:t>
    </dgm:pt>
    <dgm:pt modelId="{E6136D47-7CF8-478C-A0AC-28437C7FFA42}" type="sibTrans" cxnId="{1B5BE461-8F36-484D-ADF1-CFD59F5CD83F}">
      <dgm:prSet/>
      <dgm:spPr/>
      <dgm:t>
        <a:bodyPr/>
        <a:lstStyle/>
        <a:p>
          <a:endParaRPr lang="fr-FR" sz="1600"/>
        </a:p>
      </dgm:t>
    </dgm:pt>
    <dgm:pt modelId="{661FCB36-45A5-4436-B877-81A683C7C1F3}" type="pres">
      <dgm:prSet presAssocID="{13B43AC3-156B-49AB-8272-2B8194708191}" presName="Name0" presStyleCnt="0">
        <dgm:presLayoutVars>
          <dgm:dir/>
          <dgm:resizeHandles val="exact"/>
        </dgm:presLayoutVars>
      </dgm:prSet>
      <dgm:spPr/>
    </dgm:pt>
    <dgm:pt modelId="{3191E675-4105-4E02-B438-E474E5EAB2A4}" type="pres">
      <dgm:prSet presAssocID="{F53D6FDE-FE78-4472-A14A-9D58D088D01B}" presName="parTxOnly" presStyleLbl="node1" presStyleIdx="0" presStyleCnt="1" custScaleX="225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534D64-9852-45B1-AEF6-0961CD05E23A}" type="presOf" srcId="{F53D6FDE-FE78-4472-A14A-9D58D088D01B}" destId="{3191E675-4105-4E02-B438-E474E5EAB2A4}" srcOrd="0" destOrd="0" presId="urn:microsoft.com/office/officeart/2005/8/layout/hChevron3"/>
    <dgm:cxn modelId="{21520932-F2B5-4035-826C-C321C26EF37B}" type="presOf" srcId="{13B43AC3-156B-49AB-8272-2B8194708191}" destId="{661FCB36-45A5-4436-B877-81A683C7C1F3}" srcOrd="0" destOrd="0" presId="urn:microsoft.com/office/officeart/2005/8/layout/hChevron3"/>
    <dgm:cxn modelId="{1B5BE461-8F36-484D-ADF1-CFD59F5CD83F}" srcId="{13B43AC3-156B-49AB-8272-2B8194708191}" destId="{F53D6FDE-FE78-4472-A14A-9D58D088D01B}" srcOrd="0" destOrd="0" parTransId="{F36C74B1-20F6-4C5F-BA42-6D9BBC742076}" sibTransId="{E6136D47-7CF8-478C-A0AC-28437C7FFA42}"/>
    <dgm:cxn modelId="{FBD3CF9A-E302-45E4-93FA-2056D2D5DAFD}" type="presParOf" srcId="{661FCB36-45A5-4436-B877-81A683C7C1F3}" destId="{3191E675-4105-4E02-B438-E474E5EAB2A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30178-5708-45F5-A43C-C96808CFF9CC}">
      <dsp:nvSpPr>
        <dsp:cNvPr id="0" name=""/>
        <dsp:cNvSpPr/>
      </dsp:nvSpPr>
      <dsp:spPr>
        <a:xfrm>
          <a:off x="4928" y="342221"/>
          <a:ext cx="2404917" cy="76335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Session (équipe présente)</a:t>
          </a:r>
          <a:endParaRPr lang="fr-FR" sz="1600" kern="1200" dirty="0"/>
        </a:p>
      </dsp:txBody>
      <dsp:txXfrm>
        <a:off x="4928" y="342221"/>
        <a:ext cx="2404917" cy="763356"/>
      </dsp:txXfrm>
    </dsp:sp>
    <dsp:sp modelId="{3191E675-4105-4E02-B438-E474E5EAB2A4}">
      <dsp:nvSpPr>
        <dsp:cNvPr id="0" name=""/>
        <dsp:cNvSpPr/>
      </dsp:nvSpPr>
      <dsp:spPr>
        <a:xfrm>
          <a:off x="2028167" y="342221"/>
          <a:ext cx="1908391" cy="763356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Archives ouvertes</a:t>
          </a:r>
          <a:endParaRPr lang="fr-FR" sz="1600" kern="1200" dirty="0"/>
        </a:p>
      </dsp:txBody>
      <dsp:txXfrm>
        <a:off x="2028167" y="342221"/>
        <a:ext cx="1908391" cy="763356"/>
      </dsp:txXfrm>
    </dsp:sp>
    <dsp:sp modelId="{023F6DE7-A93E-4080-A241-830637022A7D}">
      <dsp:nvSpPr>
        <dsp:cNvPr id="0" name=""/>
        <dsp:cNvSpPr/>
      </dsp:nvSpPr>
      <dsp:spPr>
        <a:xfrm>
          <a:off x="3554881" y="342221"/>
          <a:ext cx="1908391" cy="763356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Archives fermées</a:t>
          </a:r>
          <a:endParaRPr lang="fr-FR" sz="1600" kern="1200" dirty="0"/>
        </a:p>
      </dsp:txBody>
      <dsp:txXfrm>
        <a:off x="3554881" y="342221"/>
        <a:ext cx="1908391" cy="763356"/>
      </dsp:txXfrm>
    </dsp:sp>
    <dsp:sp modelId="{2FB17B0A-9F74-41B9-A351-2CC81E840F4F}">
      <dsp:nvSpPr>
        <dsp:cNvPr id="0" name=""/>
        <dsp:cNvSpPr/>
      </dsp:nvSpPr>
      <dsp:spPr>
        <a:xfrm>
          <a:off x="5081594" y="342221"/>
          <a:ext cx="2473218" cy="7633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Session (équipe présente)</a:t>
          </a:r>
          <a:endParaRPr lang="fr-FR" sz="1600" kern="1200" dirty="0"/>
        </a:p>
      </dsp:txBody>
      <dsp:txXfrm>
        <a:off x="5081594" y="342221"/>
        <a:ext cx="2473218" cy="7633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30178-5708-45F5-A43C-C96808CFF9CC}">
      <dsp:nvSpPr>
        <dsp:cNvPr id="0" name=""/>
        <dsp:cNvSpPr/>
      </dsp:nvSpPr>
      <dsp:spPr>
        <a:xfrm>
          <a:off x="298" y="0"/>
          <a:ext cx="3804046" cy="8382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OCW+quizz+forum</a:t>
          </a:r>
          <a:endParaRPr lang="fr-FR" sz="2000" kern="1200" dirty="0"/>
        </a:p>
      </dsp:txBody>
      <dsp:txXfrm>
        <a:off x="298" y="0"/>
        <a:ext cx="3804046" cy="838200"/>
      </dsp:txXfrm>
    </dsp:sp>
    <dsp:sp modelId="{2FB17B0A-9F74-41B9-A351-2CC81E840F4F}">
      <dsp:nvSpPr>
        <dsp:cNvPr id="0" name=""/>
        <dsp:cNvSpPr/>
      </dsp:nvSpPr>
      <dsp:spPr>
        <a:xfrm>
          <a:off x="3043535" y="0"/>
          <a:ext cx="3814165" cy="8382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OCW+quizz+forum</a:t>
          </a:r>
          <a:endParaRPr lang="fr-FR" sz="2000" kern="1200" dirty="0"/>
        </a:p>
      </dsp:txBody>
      <dsp:txXfrm>
        <a:off x="3043535" y="0"/>
        <a:ext cx="3814165" cy="838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30178-5708-45F5-A43C-C96808CFF9CC}">
      <dsp:nvSpPr>
        <dsp:cNvPr id="0" name=""/>
        <dsp:cNvSpPr/>
      </dsp:nvSpPr>
      <dsp:spPr>
        <a:xfrm>
          <a:off x="3348" y="0"/>
          <a:ext cx="6851302" cy="6858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OCW + quizz + forum + évaluation par les pairs</a:t>
          </a:r>
          <a:endParaRPr lang="fr-FR" sz="2000" kern="1200" dirty="0"/>
        </a:p>
      </dsp:txBody>
      <dsp:txXfrm>
        <a:off x="3348" y="0"/>
        <a:ext cx="6851302" cy="685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30178-5708-45F5-A43C-C96808CFF9CC}">
      <dsp:nvSpPr>
        <dsp:cNvPr id="0" name=""/>
        <dsp:cNvSpPr/>
      </dsp:nvSpPr>
      <dsp:spPr>
        <a:xfrm>
          <a:off x="5134" y="0"/>
          <a:ext cx="5252665" cy="6858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Cours adaptatif  + forums + OCW</a:t>
          </a:r>
          <a:endParaRPr lang="fr-FR" sz="2000" kern="1200" dirty="0"/>
        </a:p>
      </dsp:txBody>
      <dsp:txXfrm>
        <a:off x="5134" y="0"/>
        <a:ext cx="5252665" cy="685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30178-5708-45F5-A43C-C96808CFF9CC}">
      <dsp:nvSpPr>
        <dsp:cNvPr id="0" name=""/>
        <dsp:cNvSpPr/>
      </dsp:nvSpPr>
      <dsp:spPr>
        <a:xfrm>
          <a:off x="1957" y="380610"/>
          <a:ext cx="2151598" cy="68657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Session (équipe présente)</a:t>
          </a:r>
          <a:endParaRPr lang="fr-FR" sz="1600" kern="1200" dirty="0"/>
        </a:p>
      </dsp:txBody>
      <dsp:txXfrm>
        <a:off x="1957" y="380610"/>
        <a:ext cx="2151598" cy="686578"/>
      </dsp:txXfrm>
    </dsp:sp>
    <dsp:sp modelId="{3191E675-4105-4E02-B438-E474E5EAB2A4}">
      <dsp:nvSpPr>
        <dsp:cNvPr id="0" name=""/>
        <dsp:cNvSpPr/>
      </dsp:nvSpPr>
      <dsp:spPr>
        <a:xfrm>
          <a:off x="1810267" y="380610"/>
          <a:ext cx="3866344" cy="686578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Apprentissage adaptatif</a:t>
          </a:r>
          <a:endParaRPr lang="fr-FR" sz="1600" kern="1200" dirty="0"/>
        </a:p>
      </dsp:txBody>
      <dsp:txXfrm>
        <a:off x="1810267" y="380610"/>
        <a:ext cx="3866344" cy="686578"/>
      </dsp:txXfrm>
    </dsp:sp>
    <dsp:sp modelId="{2FB17B0A-9F74-41B9-A351-2CC81E840F4F}">
      <dsp:nvSpPr>
        <dsp:cNvPr id="0" name=""/>
        <dsp:cNvSpPr/>
      </dsp:nvSpPr>
      <dsp:spPr>
        <a:xfrm>
          <a:off x="5333322" y="380610"/>
          <a:ext cx="2224461" cy="6865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Session (équipe présente)</a:t>
          </a:r>
          <a:endParaRPr lang="fr-FR" sz="1600" kern="1200" dirty="0"/>
        </a:p>
      </dsp:txBody>
      <dsp:txXfrm>
        <a:off x="5333322" y="380610"/>
        <a:ext cx="2224461" cy="6865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1E675-4105-4E02-B438-E474E5EAB2A4}">
      <dsp:nvSpPr>
        <dsp:cNvPr id="0" name=""/>
        <dsp:cNvSpPr/>
      </dsp:nvSpPr>
      <dsp:spPr>
        <a:xfrm>
          <a:off x="830" y="0"/>
          <a:ext cx="7558080" cy="762000"/>
        </a:xfrm>
        <a:prstGeom prst="homePlat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Apprentissage adaptatif + évaluation des productions</a:t>
          </a:r>
          <a:endParaRPr lang="fr-FR" sz="1600" kern="1200" dirty="0"/>
        </a:p>
      </dsp:txBody>
      <dsp:txXfrm>
        <a:off x="830" y="0"/>
        <a:ext cx="7558080" cy="76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83C141-1D07-4946-925F-3AE3F036488D}" type="datetimeFigureOut">
              <a:rPr lang="fr-FR" smtClean="0"/>
              <a:t>12/01/2014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6DF7D-D3A3-4C5C-B7EF-AEFE0505BB7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t="4762" b="21429"/>
          <a:stretch>
            <a:fillRect/>
          </a:stretch>
        </p:blipFill>
        <p:spPr bwMode="auto">
          <a:xfrm>
            <a:off x="-26867" y="0"/>
            <a:ext cx="91708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51515" t="90476"/>
          <a:stretch>
            <a:fillRect/>
          </a:stretch>
        </p:blipFill>
        <p:spPr bwMode="auto">
          <a:xfrm>
            <a:off x="6012160" y="6248400"/>
            <a:ext cx="31318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6400800" y="640080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</a:rPr>
              <a:t>Matthieu Cisel</a:t>
            </a:r>
          </a:p>
        </p:txBody>
      </p:sp>
      <p:pic>
        <p:nvPicPr>
          <p:cNvPr id="10" name="Picture 6" descr="http://www.ens-cachan.fr/servlet/com.univ.collaboratif.utils.LectureFichiergw?ID_FICHE=316&amp;OBJET=0017&amp;ID_FICHIER=1619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6436180"/>
            <a:ext cx="609600" cy="30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elephantjournal.com/wp-content/uploads/2008/12/earth_at_night.jpg"/>
          <p:cNvPicPr>
            <a:picLocks noChangeAspect="1" noChangeArrowheads="1"/>
          </p:cNvPicPr>
          <p:nvPr/>
        </p:nvPicPr>
        <p:blipFill>
          <a:blip r:embed="rId2" cstate="print"/>
          <a:srcRect t="5666" b="9345"/>
          <a:stretch>
            <a:fillRect/>
          </a:stretch>
        </p:blipFill>
        <p:spPr bwMode="auto">
          <a:xfrm>
            <a:off x="-7620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0602" y="1219200"/>
            <a:ext cx="803437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i="1" dirty="0">
                <a:solidFill>
                  <a:schemeClr val="bg1"/>
                </a:solidFill>
              </a:rPr>
              <a:t>De l'enseignement programmé </a:t>
            </a:r>
            <a:endParaRPr lang="fr-FR" sz="36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fr-FR" sz="3600" b="1" i="1" dirty="0" smtClean="0">
                <a:solidFill>
                  <a:schemeClr val="bg1"/>
                </a:solidFill>
              </a:rPr>
              <a:t>à </a:t>
            </a:r>
            <a:r>
              <a:rPr lang="fr-FR" sz="3600" b="1" i="1" dirty="0">
                <a:solidFill>
                  <a:schemeClr val="bg1"/>
                </a:solidFill>
              </a:rPr>
              <a:t>l'apprentissage </a:t>
            </a:r>
            <a:r>
              <a:rPr lang="fr-FR" sz="3600" b="1" i="1" dirty="0" smtClean="0">
                <a:solidFill>
                  <a:schemeClr val="bg1"/>
                </a:solidFill>
              </a:rPr>
              <a:t>adaptatif</a:t>
            </a:r>
          </a:p>
          <a:p>
            <a:pPr algn="ctr">
              <a:defRPr/>
            </a:pPr>
            <a:endParaRPr lang="fr-FR" sz="3200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fr-FR" sz="3200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fr-FR" sz="3200" i="1" dirty="0" smtClean="0">
                <a:solidFill>
                  <a:schemeClr val="bg1"/>
                </a:solidFill>
              </a:rPr>
              <a:t>Quelques </a:t>
            </a:r>
            <a:r>
              <a:rPr lang="fr-FR" sz="3200" i="1" dirty="0">
                <a:solidFill>
                  <a:schemeClr val="bg1"/>
                </a:solidFill>
              </a:rPr>
              <a:t>pistes de réflexion pour les MOOC 2.0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68748" y="490954"/>
            <a:ext cx="174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Knewton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&gt; Partenaires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0600" y="1524000"/>
            <a:ext cx="631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err="1" smtClean="0">
                <a:latin typeface="Georgia" pitchFamily="18" charset="0"/>
              </a:rPr>
              <a:t>Knewton</a:t>
            </a:r>
            <a:r>
              <a:rPr lang="fr-FR" dirty="0" smtClean="0">
                <a:latin typeface="Georgia" pitchFamily="18" charset="0"/>
              </a:rPr>
              <a:t> fournit l’outil, et quelques contenus spécifiques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90600" y="2297668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Nécessité de partenaires pour le développement de contenus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2052" name="Picture 4" descr="http://www.tunisieprivilegevoyages.com/images/references/logo-macmillan.jpg"/>
          <p:cNvPicPr>
            <a:picLocks noChangeAspect="1" noChangeArrowheads="1"/>
          </p:cNvPicPr>
          <p:nvPr/>
        </p:nvPicPr>
        <p:blipFill>
          <a:blip r:embed="rId2" cstate="print"/>
          <a:srcRect t="22727" b="22727"/>
          <a:stretch>
            <a:fillRect/>
          </a:stretch>
        </p:blipFill>
        <p:spPr bwMode="auto">
          <a:xfrm>
            <a:off x="1295400" y="3048000"/>
            <a:ext cx="2235201" cy="762000"/>
          </a:xfrm>
          <a:prstGeom prst="rect">
            <a:avLst/>
          </a:prstGeom>
          <a:noFill/>
        </p:spPr>
      </p:pic>
      <p:pic>
        <p:nvPicPr>
          <p:cNvPr id="2054" name="Picture 6" descr="http://www.logotypes101.com/logos/840/A849138A8845804B1C8DCFEC11F21709/Wiley.png"/>
          <p:cNvPicPr>
            <a:picLocks noChangeAspect="1" noChangeArrowheads="1"/>
          </p:cNvPicPr>
          <p:nvPr/>
        </p:nvPicPr>
        <p:blipFill>
          <a:blip r:embed="rId3" cstate="print"/>
          <a:srcRect t="34667" b="36000"/>
          <a:stretch>
            <a:fillRect/>
          </a:stretch>
        </p:blipFill>
        <p:spPr bwMode="auto">
          <a:xfrm>
            <a:off x="4419600" y="3200400"/>
            <a:ext cx="2133600" cy="625856"/>
          </a:xfrm>
          <a:prstGeom prst="rect">
            <a:avLst/>
          </a:prstGeom>
          <a:noFill/>
        </p:spPr>
      </p:pic>
      <p:pic>
        <p:nvPicPr>
          <p:cNvPr id="2056" name="Picture 8" descr="http://www.labodeledition.com/media/image%20fiche%20gutemberg%20technology%20580%20par%20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14800"/>
            <a:ext cx="2743200" cy="1229711"/>
          </a:xfrm>
          <a:prstGeom prst="rect">
            <a:avLst/>
          </a:prstGeom>
          <a:noFill/>
        </p:spPr>
      </p:pic>
      <p:pic>
        <p:nvPicPr>
          <p:cNvPr id="2058" name="Picture 10" descr="http://www.cndp.fr/crdp-creteil/images/stories/doc_tice/article_manuels_numeriques/lelivrescola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2895600" cy="865149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990600" y="5421868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En 2014, ouverture de la création de contenus au grand public ?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2400" y="76200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L’essor de l’apprentissage adaptatif</a:t>
            </a:r>
            <a:endParaRPr lang="fr-FR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48" y="490954"/>
            <a:ext cx="174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Knewton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&gt; Partenaires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400" y="76200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L’essor de l’apprentissage adaptatif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9600" y="1447800"/>
            <a:ext cx="742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Avantages / MOOC : interactivité, personnalisation, </a:t>
            </a:r>
            <a:r>
              <a:rPr lang="fr-FR" dirty="0" err="1" smtClean="0">
                <a:latin typeface="Georgia" pitchFamily="18" charset="0"/>
              </a:rPr>
              <a:t>asynchronicité</a:t>
            </a:r>
            <a:r>
              <a:rPr lang="fr-FR" dirty="0" smtClean="0">
                <a:latin typeface="Georgia" pitchFamily="18" charset="0"/>
              </a:rPr>
              <a:t> 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9600" y="2297668"/>
            <a:ext cx="603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Possibilité 1 : Externalisation totale (outils </a:t>
            </a:r>
            <a:r>
              <a:rPr lang="fr-FR" dirty="0" err="1" smtClean="0">
                <a:latin typeface="Georgia" pitchFamily="18" charset="0"/>
              </a:rPr>
              <a:t>décorrélés</a:t>
            </a:r>
            <a:r>
              <a:rPr lang="fr-FR" dirty="0" smtClean="0">
                <a:latin typeface="Georgia" pitchFamily="18" charset="0"/>
              </a:rPr>
              <a:t>)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9600" y="3166824"/>
            <a:ext cx="527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Possibilité 2 : intégration (codes propriétaires)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12" name="Picture 2" descr="http://blog.educpros.fr/antoine-amiel/files/2013/11/k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64756"/>
            <a:ext cx="1905000" cy="654844"/>
          </a:xfrm>
          <a:prstGeom prst="rect">
            <a:avLst/>
          </a:prstGeom>
          <a:noFill/>
        </p:spPr>
      </p:pic>
      <p:pic>
        <p:nvPicPr>
          <p:cNvPr id="16386" name="Picture 2" descr="http://cdn10.techchange.org/wp-content/uploads/2013/02/Coursera-Logo-cropped1.jpg"/>
          <p:cNvPicPr>
            <a:picLocks noChangeAspect="1" noChangeArrowheads="1"/>
          </p:cNvPicPr>
          <p:nvPr/>
        </p:nvPicPr>
        <p:blipFill>
          <a:blip r:embed="rId3" cstate="print"/>
          <a:srcRect l="4444" t="33161" r="6667" b="31606"/>
          <a:stretch>
            <a:fillRect/>
          </a:stretch>
        </p:blipFill>
        <p:spPr bwMode="auto">
          <a:xfrm>
            <a:off x="4038600" y="3840956"/>
            <a:ext cx="2133600" cy="45339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09600" y="4724400"/>
            <a:ext cx="704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Possibilité 3 : intégration (code open source) : </a:t>
            </a:r>
            <a:r>
              <a:rPr lang="fr-FR" dirty="0" err="1" smtClean="0">
                <a:latin typeface="Georgia" pitchFamily="18" charset="0"/>
              </a:rPr>
              <a:t>Xblock</a:t>
            </a:r>
            <a:r>
              <a:rPr lang="fr-FR" dirty="0" smtClean="0">
                <a:latin typeface="Georgia" pitchFamily="18" charset="0"/>
              </a:rPr>
              <a:t>, mooc.org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16388" name="Picture 4" descr="http://code.edx.org/assets/images/logo-edx-opened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10200"/>
            <a:ext cx="2362200" cy="47769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657600" y="5498068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Faisabilité technique ? Échéances ? Acteurs ?</a:t>
            </a:r>
            <a:endParaRPr lang="fr-FR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2000" y="1371600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Le format de Busuu et </a:t>
            </a:r>
            <a:r>
              <a:rPr lang="fr-FR" dirty="0" err="1" smtClean="0">
                <a:latin typeface="Georgia" pitchFamily="18" charset="0"/>
              </a:rPr>
              <a:t>Livemocha</a:t>
            </a:r>
            <a:endParaRPr lang="fr-FR" dirty="0">
              <a:latin typeface="Georgia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8748" y="490954"/>
            <a:ext cx="5323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Communautés d’apprentissage &gt; Le cas des sites d’apprentissage de langues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2400" y="76200"/>
            <a:ext cx="460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Prospective : vers une métamorphose des MOOC</a:t>
            </a:r>
            <a:endParaRPr lang="fr-FR" sz="1600" dirty="0">
              <a:latin typeface="Georgia" pitchFamily="18" charset="0"/>
            </a:endParaRPr>
          </a:p>
        </p:txBody>
      </p:sp>
      <p:pic>
        <p:nvPicPr>
          <p:cNvPr id="25602" name="Picture 2" descr="http://www.langology.org/wp-content/themes/headlines/thumb.php?src=wp-content/uploads/2010/10/Busuu-White-Background.png&amp;w=570&amp;h=250&amp;zc=1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143000"/>
            <a:ext cx="1828800" cy="802105"/>
          </a:xfrm>
          <a:prstGeom prst="rect">
            <a:avLst/>
          </a:prstGeom>
          <a:noFill/>
        </p:spPr>
      </p:pic>
      <p:graphicFrame>
        <p:nvGraphicFramePr>
          <p:cNvPr id="11" name="Diagramme 10"/>
          <p:cNvGraphicFramePr/>
          <p:nvPr/>
        </p:nvGraphicFramePr>
        <p:xfrm>
          <a:off x="1066800" y="2133600"/>
          <a:ext cx="6858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48942" y="3200400"/>
            <a:ext cx="406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Retour possible sur les « productions »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48942" y="4381500"/>
            <a:ext cx="2598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Ouvert en permanence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62012" y="4972050"/>
            <a:ext cx="487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Nécessite une équipe disponible en permanence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55240" y="5562600"/>
            <a:ext cx="633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Nécessite une communauté active d’apprenants  en permanence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57300" y="3790950"/>
            <a:ext cx="5521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Systèmes de gamification pour maintenir la motivation</a:t>
            </a:r>
            <a:endParaRPr lang="fr-FR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48" y="490954"/>
            <a:ext cx="4150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MOOC et apprentissage adaptatif &gt; Vers une hybridation ?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400" y="76200"/>
            <a:ext cx="460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Prospective : vers une métamorphose des MOOC</a:t>
            </a:r>
            <a:endParaRPr lang="fr-FR" sz="1600" dirty="0">
              <a:latin typeface="Georgia" pitchFamily="18" charset="0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62000" y="2057400"/>
          <a:ext cx="5257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62000" y="13716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Quel format pour les MOOC 2.0 ?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9" name="Picture 2" descr="http://blog.educpros.fr/antoine-amiel/files/2013/11/knewt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905000"/>
            <a:ext cx="2514600" cy="86439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81000" y="3395246"/>
            <a:ext cx="8550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Implique une transition du modèle « Place de Marché » au modèle « Maison d’édition » ?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1000" y="4047292"/>
            <a:ext cx="509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Pas de retour sur les productions : contrainte forte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4942" y="4690646"/>
            <a:ext cx="778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Nombreuses compétences requises pour rendre un cours véritablement adaptatif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1000" y="5300246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Quels acteurs ?</a:t>
            </a:r>
            <a:endParaRPr lang="fr-FR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48" y="490954"/>
            <a:ext cx="4150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MOOC et apprentissage adaptatif &gt; Vers une hybridation ?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400" y="76200"/>
            <a:ext cx="460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Prospective : vers une métamorphose des MOOC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2000" y="13716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Quel format pour les MOOC 2.0 ?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5525" y="3200400"/>
            <a:ext cx="5840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Evaluation de productions pendant un court laps de temps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838200" y="1676400"/>
          <a:ext cx="755974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05525" y="3733800"/>
            <a:ext cx="5298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Cercle vertueux pour le recrutement des participants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5525" y="4233446"/>
            <a:ext cx="4184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Problème de la disponibilité des équipes</a:t>
            </a:r>
          </a:p>
        </p:txBody>
      </p:sp>
      <p:graphicFrame>
        <p:nvGraphicFramePr>
          <p:cNvPr id="15" name="Diagramme 14"/>
          <p:cNvGraphicFramePr/>
          <p:nvPr/>
        </p:nvGraphicFramePr>
        <p:xfrm>
          <a:off x="914400" y="4953000"/>
          <a:ext cx="7559742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0" grpId="0">
        <p:bldAsOne/>
      </p:bldGraphic>
      <p:bldP spid="13" grpId="0"/>
      <p:bldP spid="14" grpId="0"/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52400" y="76200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Conclusion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6679" y="1600200"/>
            <a:ext cx="624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Compétition entre MOOC et éléments de différenciation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6679" y="2373868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-&gt; Nouveaux profils de concepteurs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6679" y="4495800"/>
            <a:ext cx="68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Vers des </a:t>
            </a:r>
            <a:r>
              <a:rPr lang="fr-FR" dirty="0">
                <a:latin typeface="Georgia" pitchFamily="18" charset="0"/>
              </a:rPr>
              <a:t>c</a:t>
            </a:r>
            <a:r>
              <a:rPr lang="fr-FR" dirty="0" smtClean="0">
                <a:latin typeface="Georgia" pitchFamily="18" charset="0"/>
              </a:rPr>
              <a:t>ours hautement interactifs ouverts en permanence 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42221" y="2880896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Spécialisation d’enseignants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50579" y="3352800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Maisons d’édition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6679" y="5193268"/>
            <a:ext cx="457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Une affaire à suivre pour les chercheurs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0579" y="3852446"/>
            <a:ext cx="6529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Société civile ? (Lancement de mooc.org et ouverture de </a:t>
            </a:r>
            <a:r>
              <a:rPr lang="fr-FR" sz="1600" dirty="0" err="1" smtClean="0">
                <a:latin typeface="Georgia" pitchFamily="18" charset="0"/>
              </a:rPr>
              <a:t>Knewton</a:t>
            </a:r>
            <a:r>
              <a:rPr lang="fr-FR" sz="1600" dirty="0" smtClean="0">
                <a:latin typeface="Georgia" pitchFamily="18" charset="0"/>
              </a:rPr>
              <a:t>)</a:t>
            </a:r>
            <a:endParaRPr lang="fr-FR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18597" y="1642646"/>
            <a:ext cx="261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>
                <a:latin typeface="Georgia" pitchFamily="18" charset="0"/>
              </a:rPr>
              <a:t>Limitations des MOOC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8597" y="2811046"/>
            <a:ext cx="3166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>
                <a:latin typeface="Georgia" pitchFamily="18" charset="0"/>
              </a:rPr>
              <a:t>Quelques rappels historiques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8597" y="3979446"/>
            <a:ext cx="3719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>
                <a:latin typeface="Georgia" pitchFamily="18" charset="0"/>
              </a:rPr>
              <a:t>L’essor de l’apprentissage adaptatif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8597" y="5147846"/>
            <a:ext cx="524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dirty="0" smtClean="0">
                <a:latin typeface="Georgia" pitchFamily="18" charset="0"/>
              </a:rPr>
              <a:t>Prospecti</a:t>
            </a:r>
            <a:r>
              <a:rPr lang="fr-FR" sz="1600" dirty="0" smtClean="0">
                <a:latin typeface="Georgia" pitchFamily="18" charset="0"/>
              </a:rPr>
              <a:t>ve : vers une métamorphose des MOOC  ?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2400" y="76200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Georgia" pitchFamily="18" charset="0"/>
              </a:rPr>
              <a:t>Introduction</a:t>
            </a:r>
            <a:endParaRPr lang="fr-FR" sz="2000" dirty="0">
              <a:latin typeface="Georgia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us.cdn4.123rf.com/168nwm/iserg/iserg1001/iserg100100037/6158790-deux-hommes-exercent-verrou-arriere-image-3d-is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174" y="1143000"/>
            <a:ext cx="1472749" cy="990600"/>
          </a:xfrm>
          <a:prstGeom prst="rect">
            <a:avLst/>
          </a:prstGeom>
          <a:noFill/>
        </p:spPr>
      </p:pic>
      <p:pic>
        <p:nvPicPr>
          <p:cNvPr id="22532" name="Picture 4" descr="http://us.123rf.com/400wm/400/400/kjpargeter/kjpargeter0805/kjpargeter080500069/3033775-3d-render-of-a-teacher-by-a-blac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523" y="2447480"/>
            <a:ext cx="1295400" cy="1039559"/>
          </a:xfrm>
          <a:prstGeom prst="rect">
            <a:avLst/>
          </a:prstGeom>
          <a:noFill/>
        </p:spPr>
      </p:pic>
      <p:pic>
        <p:nvPicPr>
          <p:cNvPr id="12" name="Picture 2" descr="http://www.clipartillustration.com/wp-content/uploads/2011/09/AO-Maru-Computer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071196" y="3800919"/>
            <a:ext cx="692727" cy="914400"/>
          </a:xfrm>
          <a:prstGeom prst="rect">
            <a:avLst/>
          </a:prstGeom>
          <a:noFill/>
        </p:spPr>
      </p:pic>
      <p:pic>
        <p:nvPicPr>
          <p:cNvPr id="13" name="Picture 10" descr="C:\Users\mat\Dropbox\MOOC\Divers\Images\dreamstime_s_19385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029200"/>
            <a:ext cx="67732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/>
        </p:nvGraphicFramePr>
        <p:xfrm>
          <a:off x="898458" y="1447800"/>
          <a:ext cx="755974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09600" y="1143000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Le cycle du MOOC </a:t>
            </a:r>
            <a:endParaRPr lang="fr-FR" dirty="0">
              <a:latin typeface="Georgia" pitchFamily="18" charset="0"/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914400" y="4495800"/>
          <a:ext cx="6858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09600" y="3810000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Le format des « MOOC » de Udacity</a:t>
            </a:r>
            <a:endParaRPr lang="fr-FR" dirty="0">
              <a:latin typeface="Georgia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8748" y="490954"/>
            <a:ext cx="3023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Une critique récurrente &gt; la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synchronicité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2400" y="76200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Limitations des MOOC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7941" y="5605046"/>
            <a:ext cx="7412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Interaction uniquement sur les forums, évaluation uniquement automatisée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13112" y="6138446"/>
            <a:ext cx="463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Pas de retour possible sur les « productions »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90600" y="2743200"/>
            <a:ext cx="406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Retour possible sur les « productions »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0600" y="3200400"/>
            <a:ext cx="477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fr-FR" sz="1600" dirty="0" smtClean="0">
                <a:latin typeface="Georgia" pitchFamily="18" charset="0"/>
              </a:rPr>
              <a:t>Lié à la disponibilité des équipes pédagogiques</a:t>
            </a:r>
            <a:endParaRPr lang="fr-FR" sz="1600" dirty="0">
              <a:latin typeface="Georgia" pitchFamily="18" charset="0"/>
            </a:endParaRPr>
          </a:p>
        </p:txBody>
      </p:sp>
      <p:pic>
        <p:nvPicPr>
          <p:cNvPr id="21" name="Picture 2" descr="http://cdn10.techchange.org/wp-content/uploads/2013/02/Coursera-Logo-cropped1.jpg"/>
          <p:cNvPicPr>
            <a:picLocks noChangeAspect="1" noChangeArrowheads="1"/>
          </p:cNvPicPr>
          <p:nvPr/>
        </p:nvPicPr>
        <p:blipFill>
          <a:blip r:embed="rId12" cstate="print"/>
          <a:srcRect l="4444" t="33161" r="6667" b="31606"/>
          <a:stretch>
            <a:fillRect/>
          </a:stretch>
        </p:blipFill>
        <p:spPr bwMode="auto">
          <a:xfrm>
            <a:off x="7848600" y="1219200"/>
            <a:ext cx="1066800" cy="226695"/>
          </a:xfrm>
          <a:prstGeom prst="rect">
            <a:avLst/>
          </a:prstGeom>
          <a:noFill/>
        </p:spPr>
      </p:pic>
      <p:pic>
        <p:nvPicPr>
          <p:cNvPr id="22" name="Picture 2" descr="http://s3.amazonaws.com/s3.userdata.www.universalsubtitles.org/teams/logo/cd2825021f6c59ca5d4dc5019a43d6896363783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3806313"/>
            <a:ext cx="1143000" cy="46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/>
      <p:bldGraphic spid="11" grpId="0">
        <p:bldAsOne/>
      </p:bldGraphic>
      <p:bldP spid="12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48" y="490954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Une critique récurrente &gt;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anque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de personnalisation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400" y="76200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Limitations des MOOC</a:t>
            </a:r>
            <a:endParaRPr lang="fr-FR" sz="1600" dirty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4167" t="24444" r="20833" b="27408"/>
          <a:stretch>
            <a:fillRect/>
          </a:stretch>
        </p:blipFill>
        <p:spPr bwMode="auto">
          <a:xfrm>
            <a:off x="1905000" y="1143000"/>
            <a:ext cx="4876800" cy="29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582941" y="4419600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Un parcours unique pour tous les apprenants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82941" y="4964668"/>
            <a:ext cx="504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Choix de l’activité n’est pas personnalisation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82941" y="5574268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Notion de conditions d’accessibilité à un contenu</a:t>
            </a:r>
            <a:endParaRPr lang="fr-FR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48" y="490954"/>
            <a:ext cx="4028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Une critique récurrente &gt; le manque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de personnalisation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400" y="76200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Limitations des MOOC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1876" y="1600200"/>
            <a:ext cx="673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Comment s’assurer que l’apprenant saura refaire l’activité ?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" y="2479417"/>
            <a:ext cx="556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Nécessité de renforcer les connaissances acquises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0407" y="4237851"/>
            <a:ext cx="599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Valable uniquement si l’évaluation est automatisable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3645" y="5117068"/>
            <a:ext cx="831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Mais automatisation croissante de l’évaluation (TAL, Machine Learning, </a:t>
            </a:r>
            <a:r>
              <a:rPr lang="fr-FR" dirty="0" err="1" smtClean="0">
                <a:latin typeface="Georgia" pitchFamily="18" charset="0"/>
              </a:rPr>
              <a:t>etc</a:t>
            </a:r>
            <a:r>
              <a:rPr lang="fr-FR" dirty="0" smtClean="0">
                <a:latin typeface="Georgia" pitchFamily="18" charset="0"/>
              </a:rPr>
              <a:t>)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20484" name="Picture 4" descr="http://www.learning-mind.com/wp-content/uploads/2012/12/brain-tr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1717728" cy="14478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81000" y="3358634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Demande de contenus adaptés</a:t>
            </a:r>
            <a:endParaRPr lang="fr-FR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000" y="1219200"/>
            <a:ext cx="72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Une vision behavioriste de l’apprentissage (</a:t>
            </a:r>
            <a:r>
              <a:rPr lang="fr-FR" dirty="0" smtClean="0">
                <a:latin typeface="Georgia" pitchFamily="18" charset="0"/>
              </a:rPr>
              <a:t>Skinner, années 1960)</a:t>
            </a:r>
          </a:p>
          <a:p>
            <a:pPr marL="342900" indent="-342900"/>
            <a:endParaRPr lang="fr-FR" dirty="0">
              <a:latin typeface="Georgia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8748" y="490954"/>
            <a:ext cx="355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Rappels historiques &gt; l’enseignement programmé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76200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Quelques rappels historiques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" y="1905000"/>
            <a:ext cx="65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Renforcement , conditionnement opérant, et branchements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17412" name="Picture 4" descr="http://upload.wikimedia.org/wikipedia/commons/thumb/6/6d/Skinner_teaching_machine_05.jpg/640px-Skinner_teaching_machine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07231"/>
            <a:ext cx="2590800" cy="17245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81000" y="4636532"/>
            <a:ext cx="860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Pas d’inférence sur les connaissances de l’étudiant (i.e. pas de modèle étudiant)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13" name="Picture 6" descr="http://blog.mobilesplease.co.uk/wp-content/uploads/2012/03/MEMRISE_EMAILSIGNATURE.jpg"/>
          <p:cNvPicPr>
            <a:picLocks noChangeAspect="1" noChangeArrowheads="1"/>
          </p:cNvPicPr>
          <p:nvPr/>
        </p:nvPicPr>
        <p:blipFill>
          <a:blip r:embed="rId3" cstate="print"/>
          <a:srcRect t="9774" b="15038"/>
          <a:stretch>
            <a:fillRect/>
          </a:stretch>
        </p:blipFill>
        <p:spPr bwMode="auto">
          <a:xfrm>
            <a:off x="4602480" y="2731532"/>
            <a:ext cx="2026920" cy="1524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81000" y="5334000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Décisions basées sur des données (EBE) vs. Choix de l’enseignant</a:t>
            </a:r>
            <a:endParaRPr lang="fr-FR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447800"/>
            <a:ext cx="485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Le modèle de domaine (</a:t>
            </a:r>
            <a:r>
              <a:rPr lang="fr-FR" dirty="0" err="1" smtClean="0">
                <a:latin typeface="Georgia" pitchFamily="18" charset="0"/>
              </a:rPr>
              <a:t>Knowledge</a:t>
            </a:r>
            <a:r>
              <a:rPr lang="fr-FR" dirty="0" smtClean="0">
                <a:latin typeface="Georgia" pitchFamily="18" charset="0"/>
              </a:rPr>
              <a:t> graph)</a:t>
            </a:r>
          </a:p>
          <a:p>
            <a:pPr marL="342900" indent="-342900"/>
            <a:endParaRPr lang="fr-FR" dirty="0">
              <a:latin typeface="Georgia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8748" y="490954"/>
            <a:ext cx="5440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Rappels historiques &gt;  systèmes tuteurs intelligents et apprentissage adaptatif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76200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Quelques rappels historiques</a:t>
            </a:r>
            <a:endParaRPr lang="fr-FR" sz="1600" dirty="0">
              <a:latin typeface="Georgia" pitchFamily="18" charset="0"/>
            </a:endParaRPr>
          </a:p>
        </p:txBody>
      </p:sp>
      <p:pic>
        <p:nvPicPr>
          <p:cNvPr id="19458" name="Picture 2" descr="http://qph.is.quoracdn.net/main-qimg-58ac6806caaa4cee3d15373d9da4e5fa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962" y="1371601"/>
            <a:ext cx="2443438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612898" y="3657600"/>
            <a:ext cx="799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Inférence et modèle étudiant (Expertise partielle vs. Modèle de déviation)</a:t>
            </a:r>
          </a:p>
          <a:p>
            <a:pPr marL="342900" indent="-342900"/>
            <a:endParaRPr lang="fr-FR" dirty="0">
              <a:latin typeface="Georgi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600" y="4888468"/>
            <a:ext cx="625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Modèles de tuteur vs. Algorithmes de recommandation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19462" name="Picture 6" descr="http://strategiclearningconnections.com/Portals/0/Images/3dBrain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1262916" cy="990600"/>
          </a:xfrm>
          <a:prstGeom prst="rect">
            <a:avLst/>
          </a:prstGeom>
          <a:noFill/>
        </p:spPr>
      </p:pic>
      <p:pic>
        <p:nvPicPr>
          <p:cNvPr id="18" name="Picture 2" descr="http://www.clipartillustration.com/wp-content/uploads/2011/09/AO-Maru-Computer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467600" y="4495800"/>
            <a:ext cx="990600" cy="130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8748" y="490954"/>
            <a:ext cx="5440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Rappels historiques &gt;  systèmes tuteurs intelligents et apprentissage adaptatif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76200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Quelques rappels historiques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9600" y="1219200"/>
            <a:ext cx="62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Essor depuis les années 1970, </a:t>
            </a:r>
            <a:r>
              <a:rPr lang="fr-FR" dirty="0" err="1" smtClean="0">
                <a:latin typeface="Georgia" pitchFamily="18" charset="0"/>
              </a:rPr>
              <a:t>buzz</a:t>
            </a:r>
            <a:r>
              <a:rPr lang="fr-FR" dirty="0" smtClean="0">
                <a:latin typeface="Georgia" pitchFamily="18" charset="0"/>
              </a:rPr>
              <a:t> dans les années 1990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1211" y="5867400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N’est jamais sorti des laboratoires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8889" r="60000" b="36296"/>
          <a:stretch>
            <a:fillRect/>
          </a:stretch>
        </p:blipFill>
        <p:spPr bwMode="auto">
          <a:xfrm>
            <a:off x="1447800" y="1828800"/>
            <a:ext cx="48438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244948" y="490954"/>
            <a:ext cx="409845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48" y="490954"/>
            <a:ext cx="3592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Knewton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&gt; De la fondation à l’internationalisation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400" y="76200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L’essor de l’apprentissage adaptatif</a:t>
            </a:r>
            <a:endParaRPr lang="fr-FR" sz="1600" dirty="0">
              <a:latin typeface="Georgia" pitchFamily="18" charset="0"/>
            </a:endParaRPr>
          </a:p>
        </p:txBody>
      </p:sp>
      <p:pic>
        <p:nvPicPr>
          <p:cNvPr id="1026" name="Picture 2" descr="http://blog.educpros.fr/antoine-amiel/files/2013/11/k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96" y="1295400"/>
            <a:ext cx="3810000" cy="130968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96896" y="3810000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Fondation en 2008, levées de fonds successives (105 millions $)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96896" y="283106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Basé sur l’apprentissage adaptatif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96896" y="4953000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latin typeface="Georgia" pitchFamily="18" charset="0"/>
              </a:rPr>
              <a:t>En position quasi-hégémonique</a:t>
            </a:r>
            <a:endParaRPr lang="fr-FR" dirty="0">
              <a:latin typeface="Georgia" pitchFamily="18" charset="0"/>
            </a:endParaRPr>
          </a:p>
        </p:txBody>
      </p:sp>
      <p:pic>
        <p:nvPicPr>
          <p:cNvPr id="11" name="Picture 4" descr="https://angelsoft-as2-appr.s3.amazonaws.com/r/uploads/enterprise/1891889866/logo/default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896" y="4572000"/>
            <a:ext cx="217714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659</Words>
  <Application>Microsoft Office PowerPoint</Application>
  <PresentationFormat>Affichage à l'écran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</dc:creator>
  <cp:lastModifiedBy>mat</cp:lastModifiedBy>
  <cp:revision>6</cp:revision>
  <dcterms:created xsi:type="dcterms:W3CDTF">2014-01-12T10:38:20Z</dcterms:created>
  <dcterms:modified xsi:type="dcterms:W3CDTF">2014-01-12T16:13:39Z</dcterms:modified>
</cp:coreProperties>
</file>